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7D322-A8EC-4269-87BD-887EB9CF9DE0}" type="datetimeFigureOut">
              <a:rPr lang="th-TH" smtClean="0"/>
              <a:pPr/>
              <a:t>04/11/55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B4C71-12C6-44AD-8F94-957B586EE2D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856114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4C71-12C6-44AD-8F94-957B586EE2D2}" type="slidenum">
              <a:rPr lang="th-TH" smtClean="0"/>
              <a:pPr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0707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4C71-12C6-44AD-8F94-957B586EE2D2}" type="slidenum">
              <a:rPr lang="th-TH" smtClean="0"/>
              <a:pPr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0707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4C71-12C6-44AD-8F94-957B586EE2D2}" type="slidenum">
              <a:rPr lang="th-TH" smtClean="0"/>
              <a:pPr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07077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4C71-12C6-44AD-8F94-957B586EE2D2}" type="slidenum">
              <a:rPr lang="th-TH" smtClean="0"/>
              <a:pPr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07077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4C71-12C6-44AD-8F94-957B586EE2D2}" type="slidenum">
              <a:rPr lang="th-TH" smtClean="0"/>
              <a:pPr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07077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4C71-12C6-44AD-8F94-957B586EE2D2}" type="slidenum">
              <a:rPr lang="th-TH" smtClean="0"/>
              <a:pPr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07077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4C71-12C6-44AD-8F94-957B586EE2D2}" type="slidenum">
              <a:rPr lang="th-TH" smtClean="0"/>
              <a:pPr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07077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4C71-12C6-44AD-8F94-957B586EE2D2}" type="slidenum">
              <a:rPr lang="th-TH" smtClean="0"/>
              <a:pPr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07077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4C71-12C6-44AD-8F94-957B586EE2D2}" type="slidenum">
              <a:rPr lang="th-TH" smtClean="0"/>
              <a:pPr/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07077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4C71-12C6-44AD-8F94-957B586EE2D2}" type="slidenum">
              <a:rPr lang="th-TH" smtClean="0"/>
              <a:pPr/>
              <a:t>20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07077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4C71-12C6-44AD-8F94-957B586EE2D2}" type="slidenum">
              <a:rPr lang="th-TH" smtClean="0"/>
              <a:pPr/>
              <a:t>21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0707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4C71-12C6-44AD-8F94-957B586EE2D2}" type="slidenum">
              <a:rPr lang="th-TH" smtClean="0"/>
              <a:pPr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07077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4C71-12C6-44AD-8F94-957B586EE2D2}" type="slidenum">
              <a:rPr lang="th-TH" smtClean="0"/>
              <a:pPr/>
              <a:t>22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07077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4C71-12C6-44AD-8F94-957B586EE2D2}" type="slidenum">
              <a:rPr lang="th-TH" smtClean="0"/>
              <a:pPr/>
              <a:t>23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07077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4C71-12C6-44AD-8F94-957B586EE2D2}" type="slidenum">
              <a:rPr lang="th-TH" smtClean="0"/>
              <a:pPr/>
              <a:t>24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07077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4C71-12C6-44AD-8F94-957B586EE2D2}" type="slidenum">
              <a:rPr lang="th-TH" smtClean="0"/>
              <a:pPr/>
              <a:t>25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07077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4C71-12C6-44AD-8F94-957B586EE2D2}" type="slidenum">
              <a:rPr lang="th-TH" smtClean="0"/>
              <a:pPr/>
              <a:t>26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07077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4C71-12C6-44AD-8F94-957B586EE2D2}" type="slidenum">
              <a:rPr lang="th-TH" smtClean="0"/>
              <a:pPr/>
              <a:t>27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07077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4C71-12C6-44AD-8F94-957B586EE2D2}" type="slidenum">
              <a:rPr lang="th-TH" smtClean="0"/>
              <a:pPr/>
              <a:t>28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07077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4C71-12C6-44AD-8F94-957B586EE2D2}" type="slidenum">
              <a:rPr lang="th-TH" smtClean="0"/>
              <a:pPr/>
              <a:t>29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070770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4C71-12C6-44AD-8F94-957B586EE2D2}" type="slidenum">
              <a:rPr lang="th-TH" smtClean="0"/>
              <a:pPr/>
              <a:t>30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070770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4C71-12C6-44AD-8F94-957B586EE2D2}" type="slidenum">
              <a:rPr lang="th-TH" smtClean="0"/>
              <a:pPr/>
              <a:t>31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0707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4C71-12C6-44AD-8F94-957B586EE2D2}" type="slidenum">
              <a:rPr lang="th-TH" smtClean="0"/>
              <a:pPr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0707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4C71-12C6-44AD-8F94-957B586EE2D2}" type="slidenum">
              <a:rPr lang="th-TH" smtClean="0"/>
              <a:pPr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0707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4C71-12C6-44AD-8F94-957B586EE2D2}" type="slidenum">
              <a:rPr lang="th-TH" smtClean="0"/>
              <a:pPr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0707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4C71-12C6-44AD-8F94-957B586EE2D2}" type="slidenum">
              <a:rPr lang="th-TH" smtClean="0"/>
              <a:pPr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0707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4C71-12C6-44AD-8F94-957B586EE2D2}" type="slidenum">
              <a:rPr lang="th-TH" smtClean="0"/>
              <a:pPr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0707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4C71-12C6-44AD-8F94-957B586EE2D2}" type="slidenum">
              <a:rPr lang="th-TH" smtClean="0"/>
              <a:pPr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0707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4C71-12C6-44AD-8F94-957B586EE2D2}" type="slidenum">
              <a:rPr lang="th-TH" smtClean="0"/>
              <a:pPr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0707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C4AA-9387-4BA6-8196-BDBD41725031}" type="datetimeFigureOut">
              <a:rPr lang="th-TH" smtClean="0"/>
              <a:pPr/>
              <a:t>04/11/55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DB100-0B4F-4352-AC4F-3AAAD722DE9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C4AA-9387-4BA6-8196-BDBD41725031}" type="datetimeFigureOut">
              <a:rPr lang="th-TH" smtClean="0"/>
              <a:pPr/>
              <a:t>04/11/55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DB100-0B4F-4352-AC4F-3AAAD722DE9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C4AA-9387-4BA6-8196-BDBD41725031}" type="datetimeFigureOut">
              <a:rPr lang="th-TH" smtClean="0"/>
              <a:pPr/>
              <a:t>04/11/55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DB100-0B4F-4352-AC4F-3AAAD722DE9D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C4AA-9387-4BA6-8196-BDBD41725031}" type="datetimeFigureOut">
              <a:rPr lang="th-TH" smtClean="0"/>
              <a:pPr/>
              <a:t>04/11/55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DB100-0B4F-4352-AC4F-3AAAD722DE9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C4AA-9387-4BA6-8196-BDBD41725031}" type="datetimeFigureOut">
              <a:rPr lang="th-TH" smtClean="0"/>
              <a:pPr/>
              <a:t>04/11/55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DB100-0B4F-4352-AC4F-3AAAD722DE9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C4AA-9387-4BA6-8196-BDBD41725031}" type="datetimeFigureOut">
              <a:rPr lang="th-TH" smtClean="0"/>
              <a:pPr/>
              <a:t>04/11/55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DB100-0B4F-4352-AC4F-3AAAD722DE9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C4AA-9387-4BA6-8196-BDBD41725031}" type="datetimeFigureOut">
              <a:rPr lang="th-TH" smtClean="0"/>
              <a:pPr/>
              <a:t>04/11/55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DB100-0B4F-4352-AC4F-3AAAD722DE9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C4AA-9387-4BA6-8196-BDBD41725031}" type="datetimeFigureOut">
              <a:rPr lang="th-TH" smtClean="0"/>
              <a:pPr/>
              <a:t>04/11/55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DB100-0B4F-4352-AC4F-3AAAD722DE9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C4AA-9387-4BA6-8196-BDBD41725031}" type="datetimeFigureOut">
              <a:rPr lang="th-TH" smtClean="0"/>
              <a:pPr/>
              <a:t>04/11/55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DB100-0B4F-4352-AC4F-3AAAD722DE9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C4AA-9387-4BA6-8196-BDBD41725031}" type="datetimeFigureOut">
              <a:rPr lang="th-TH" smtClean="0"/>
              <a:pPr/>
              <a:t>04/11/55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DB100-0B4F-4352-AC4F-3AAAD722DE9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C4AA-9387-4BA6-8196-BDBD41725031}" type="datetimeFigureOut">
              <a:rPr lang="th-TH" smtClean="0"/>
              <a:pPr/>
              <a:t>04/11/55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DB100-0B4F-4352-AC4F-3AAAD722DE9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4FDC4AA-9387-4BA6-8196-BDBD41725031}" type="datetimeFigureOut">
              <a:rPr lang="th-TH" smtClean="0"/>
              <a:pPr/>
              <a:t>04/11/55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C3DB100-0B4F-4352-AC4F-3AAAD722DE9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8640960" cy="2520280"/>
          </a:xfrm>
        </p:spPr>
        <p:txBody>
          <a:bodyPr>
            <a:noAutofit/>
          </a:bodyPr>
          <a:lstStyle/>
          <a:p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การบัญชีเฉพาะกิจการ </a:t>
            </a:r>
            <a:b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Specialized Accounting</a:t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(41 4314)</a:t>
            </a:r>
            <a:endParaRPr lang="th-TH" sz="5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1920" y="343033"/>
            <a:ext cx="1213759" cy="12137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2589" y="5899919"/>
            <a:ext cx="46217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อาจารย์ รุจิรัตน์  ปาลีพัฒน์สกุล</a:t>
            </a:r>
            <a:endParaRPr lang="th-TH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0257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การให้กู้ยืม</a:t>
            </a:r>
            <a:endParaRPr lang="th-TH" dirty="0"/>
          </a:p>
        </p:txBody>
      </p:sp>
      <p:sp>
        <p:nvSpPr>
          <p:cNvPr id="2" name="Rectangle 1"/>
          <p:cNvSpPr/>
          <p:nvPr/>
        </p:nvSpPr>
        <p:spPr>
          <a:xfrm>
            <a:off x="827584" y="2924944"/>
            <a:ext cx="75608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/>
              <a:t>การให้กู้ยืม แบ่งออกเป็น 3 ลักษณะ</a:t>
            </a:r>
            <a:endParaRPr lang="en-US" sz="4000" dirty="0"/>
          </a:p>
          <a:p>
            <a:pPr marL="514350" lvl="0" indent="-514350">
              <a:buFont typeface="+mj-lt"/>
              <a:buAutoNum type="arabicPeriod"/>
            </a:pPr>
            <a:r>
              <a:rPr lang="th-TH" sz="4000" dirty="0"/>
              <a:t>กู้ด้วยการเบิกเงินเกินบัญชี </a:t>
            </a:r>
            <a:r>
              <a:rPr lang="en-US" sz="4000" dirty="0"/>
              <a:t>(Overdraft)</a:t>
            </a:r>
          </a:p>
          <a:p>
            <a:pPr marL="514350" lvl="0" indent="-514350">
              <a:buFont typeface="+mj-lt"/>
              <a:buAutoNum type="arabicPeriod"/>
            </a:pPr>
            <a:r>
              <a:rPr lang="th-TH" sz="4000" dirty="0"/>
              <a:t>การรับซื้อลดตั๋วเงิน </a:t>
            </a:r>
            <a:r>
              <a:rPr lang="en-US" sz="4000" dirty="0"/>
              <a:t>(Bill Discounted)</a:t>
            </a:r>
          </a:p>
          <a:p>
            <a:pPr marL="514350" lvl="0" indent="-514350">
              <a:buFont typeface="+mj-lt"/>
              <a:buAutoNum type="arabicPeriod"/>
            </a:pPr>
            <a:r>
              <a:rPr lang="th-TH" sz="4000" dirty="0"/>
              <a:t>เงินกู้อื่นๆ </a:t>
            </a:r>
            <a:r>
              <a:rPr lang="en-US" sz="4000" dirty="0"/>
              <a:t>(Loan)</a:t>
            </a:r>
          </a:p>
        </p:txBody>
      </p:sp>
    </p:spTree>
    <p:extLst>
      <p:ext uri="{BB962C8B-B14F-4D97-AF65-F5344CB8AC3E}">
        <p14:creationId xmlns:p14="http://schemas.microsoft.com/office/powerpoint/2010/main" xmlns="" val="3112030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การให้กู้ยืม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251520" y="2276872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กู้ด้วยการเบิกเงินเกินบัญชี </a:t>
            </a:r>
            <a:r>
              <a:rPr lang="en-US" b="1" dirty="0"/>
              <a:t>(Overdraft)</a:t>
            </a:r>
            <a:r>
              <a:rPr lang="en-US" dirty="0"/>
              <a:t> </a:t>
            </a:r>
            <a:r>
              <a:rPr lang="th-TH" dirty="0"/>
              <a:t>เป็นเงินให้สินเชื่อ จากบัญชีเงินฝากกระแสรายวัน ซึ่งลูกค้าจะต้องมีบัญชีอยู่กับธนาคารก่อน และต่อมามีความประสงค์จะใช้เงินเกินจากเงินฝาก ธนาคารพิจารณาแล้วไม่ขัดข้องก็จะอนุมัติให้ใช้วงเงินตามจำนวนที่เห็นว่าเหมาะสมกับขนาดธุรกิจของลูกค้า และ</a:t>
            </a:r>
            <a:r>
              <a:rPr lang="th-TH" dirty="0" smtClean="0"/>
              <a:t>ความจำเป็น </a:t>
            </a:r>
            <a:r>
              <a:rPr lang="th-TH" dirty="0"/>
              <a:t>สัญญาที่ทำกับลูกค้าส่วนใหญ่จะกำหนดระยะเวลานานไม่เกินครั้งละ 1 ปี ถ้าเป็นลูกค้าที่ปฏิบัติตามสัญญามีเงินหมุนเวียนเข้าออกเป็นปรำจ และไม่เกินวงเงินบ่อยครั้ง ธนาคารจะต่อสัญญาให้ทุกคราว ดอกเบี้ยของเงินเบิกเกินบัญชีธนาคารจะเดบิต เข้าบัญชีทุกเดือน ในลักษณะทบต้น (ถ้าไม่ชำระ อัตราดอกเบี้ยจะอยู่ในเกณฑ์เดียวกับเงินให้กู้)</a:t>
            </a:r>
            <a:endParaRPr lang="en-US" dirty="0"/>
          </a:p>
          <a:p>
            <a:r>
              <a:rPr lang="th-TH" dirty="0"/>
              <a:t>	หลักการบันทึกดอกเบี้ยเงินเบิกเกินบัญชีมี 2 วิธี</a:t>
            </a:r>
            <a:endParaRPr lang="en-US" dirty="0"/>
          </a:p>
          <a:p>
            <a:pPr marL="1428750" lvl="2" indent="-514350">
              <a:buFont typeface="+mj-lt"/>
              <a:buAutoNum type="arabicPeriod"/>
            </a:pPr>
            <a:r>
              <a:rPr lang="th-TH" dirty="0"/>
              <a:t>บันทึกเข้าบัญชีเงินฝากกระแสรายวัน</a:t>
            </a:r>
            <a:endParaRPr lang="en-US" dirty="0"/>
          </a:p>
          <a:p>
            <a:pPr marL="1428750" lvl="2" indent="-514350">
              <a:buFont typeface="+mj-lt"/>
              <a:buAutoNum type="arabicPeriod"/>
            </a:pPr>
            <a:r>
              <a:rPr lang="th-TH" dirty="0"/>
              <a:t>บันทึกบัญชีลูกหนี้เงินเบิกเกิน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6014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การให้กู้ยืม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251520" y="2780928"/>
            <a:ext cx="86409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การรับซื้อลดตั๋วเงิน </a:t>
            </a:r>
            <a:r>
              <a:rPr lang="en-US" b="1" dirty="0"/>
              <a:t>(Bill Discounted)</a:t>
            </a:r>
            <a:r>
              <a:rPr lang="en-US" dirty="0"/>
              <a:t> </a:t>
            </a:r>
            <a:r>
              <a:rPr lang="th-TH" dirty="0"/>
              <a:t>ตั๋วสัญญาใช้เงินหรือตั๋วแลกเงินที่ยังไม่ครบกำหนด แต่ผู้ทรงตั๋วมีความจำเป็นต้องใช้เงินก่อน ในที่นี้จะหมายถึงตั๋วเงินในประเทศ ผู้ทรงตั๋วจะนำตั๋วดังกล่าวไปขายลดให้กับธนาคาร และก่อนซื้อ ธนาคารจะพิจารณาการรับซื้อลดเหมือนกันการให้สินเชื่ออื่นๆ และเมื่อตกลงซื้อธนาคารให้ผู้ขายลงนามในสัญญาขายตั๋วเงินตามแบบฟอร์มของธนาคาร อัตราดอกเบี้ยและระยะเวลาจะสั้นกว่าเงินให้กู้ และเงินเบิกเกินบัญชี ระยะเวลาจะอยู่ประมาณ 180 วัน ก่อนจ่ายให้ผู้ขายตั๋วธนาคารจะหักดอกเบี้ยนับตั้งแต่วันขายตั๋ว ถึงวันตั๋วครบกำหนดจากจำนวนตามหน้าตั๋วไว้ก่อน ส่วนที่หักไว้เรียกว่า ส่วนลดรับตั๋วเงิน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1611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การให้กู้ยืม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261748" y="2492896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เงินกู้อื่น </a:t>
            </a:r>
            <a:r>
              <a:rPr lang="en-US" b="1" dirty="0"/>
              <a:t>(Loan)</a:t>
            </a:r>
            <a:r>
              <a:rPr lang="en-US" dirty="0"/>
              <a:t> </a:t>
            </a:r>
            <a:r>
              <a:rPr lang="th-TH" dirty="0"/>
              <a:t>เป็นการให้กู้ครั้งเดียวทั้งจำนวน มีระยะเวลาแน่นอน การชำระคืนอาจผ่อนชำระเป็นรายเดือน รายงวด 6 เดือน หรือ 1 ปี หรือชำระเมื่อครบกำหนดครั้งเดียว การชำระดอกเบี้ย ชำระทุกเดือนหรือเมื่อสิ้นงวด </a:t>
            </a:r>
            <a:r>
              <a:rPr lang="th-TH" dirty="0" smtClean="0"/>
              <a:t>อัตรา</a:t>
            </a:r>
            <a:r>
              <a:rPr lang="th-TH" dirty="0"/>
              <a:t>ดอกเบี้ยขึ้นอยู่กับชนิดของลูกค้าและหลักประกันซึ่งจะอยู่ระหว่าง 11-15 ต่อปี ธนาคารจะคิดดอกเบี้ยจากยอดหนี้ที่ค้างจริง เงินให้กู้มี 2 ลักษณะ คือ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th-TH" dirty="0"/>
              <a:t>เงินกู้ระยะสั้น ไม่เกิน 1 ปี โดยผู้กู้จะออกตั๋วสัญญาใช้เงินให้ไว้เป็นหลักฐาน ผลตอบแทนที่ได้รับคือ ดอกเบี้ย แบ่งได้เป็น 2 กรณี คือ การหักดอกเบี้ยทันทีที่ให้กู้ หรือ การคิดหักดอกเบี้ยในวันที่ตั๋วครบกำหนด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th-TH" dirty="0"/>
              <a:t>เงินกู้ระยะยาว ตั้งแต่ 1 ปีขึ้นไป ลูกค้ามาทำสัญญาเงินกู้โดยนำหลักทรัยพ์มาค้ำประกันสัญญาเงินกู้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0700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สำนักหักบัญชี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Clearing House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261748" y="2492896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สำนักหักบัญชี</a:t>
            </a:r>
            <a:r>
              <a:rPr lang="th-TH" dirty="0"/>
              <a:t> เป็นสถานที่ซึ่งกำหนดให้เป็นที่ดำเนินการหักบัญชีเงินฝากระหว่างธนาคารถือเป็นตัวกลางในการแลกเปลี่ยนเช็ค ระหว่างธนาคารที่เป็นสมาชิก เพื่อทำการหักกลบลบหนี้กันแล้ว โดยวิธีนำเงินเข้าบัญชีเงินฝาก หรือหักบัญชีเงินฝากของธนาคารซึ่งอยู่ ณ ธนาคารแห่งประเทศไทย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th-TH" b="1" dirty="0"/>
              <a:t>ธนาคารพาณิชย์</a:t>
            </a:r>
            <a:r>
              <a:rPr lang="th-TH" dirty="0"/>
              <a:t> ทุกธนาคารต้องเปิดบัญชีเงินฝากไว้ที่ธนาคารแห่งประเทศไทย เพื่อวัตถุประสงค์สำคัญ คือ ดำรงเงินสดสำรองตามกฎหมายในอัตราร้อยละ 7</a:t>
            </a:r>
            <a:r>
              <a:rPr lang="en-US" dirty="0"/>
              <a:t>% </a:t>
            </a:r>
            <a:r>
              <a:rPr lang="th-TH" dirty="0"/>
              <a:t>ของยอดเงินฝากรวม นอกจากนี้ สมาชิกของสำนักหักบัญชี จะต้องดำรงเงินฝากไว้ที่ธนาคารแห่งประเทศไทย เพื่อชำระหนี้ตามเงินสุทธิในการหักบัญชีโดยการแลกเปลี่ยนเช็คและตราสารอื่นๆ ณ สำนักงานหักบัญชี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9111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สำนักหักบัญชี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learing House)</a:t>
            </a:r>
            <a:endParaRPr lang="th-TH" sz="2800" dirty="0"/>
          </a:p>
        </p:txBody>
      </p:sp>
      <p:sp>
        <p:nvSpPr>
          <p:cNvPr id="4" name="Rectangle 3"/>
          <p:cNvSpPr/>
          <p:nvPr/>
        </p:nvSpPr>
        <p:spPr>
          <a:xfrm>
            <a:off x="323528" y="2780928"/>
            <a:ext cx="86409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เช็คส่งเรียกเก็บผ่านสำนักหักบัญชี</a:t>
            </a:r>
            <a:r>
              <a:rPr lang="th-TH" dirty="0"/>
              <a:t> ธนาคารที่ตั้งอยู่ในเขตสำนักงานหักบัญชี เมื่อได้รับฝากจากลูกค้าเป็นเช็คของธนาคารอื่น แต่อยู่ในเขตสำนักงานหักบัญชีเดียวกัน ธนาคารรวบรวมเช็คดังกล่าวส่งไปยังสำนักงานหักบัญชี ซึ่งได้กำหนดรอบรายการหักบัญชีระหว่างกันไว้ 3 รอบคือ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th-TH" dirty="0"/>
              <a:t>เช็คส่งเรียกเก็บปกติรอบแรก ระหว่างเวลา 10.00-10.30 น.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th-TH" dirty="0"/>
              <a:t>เช็คส่งเรียกเก็บปกติรอบที่สอง ระหว่างเวลา 13.00-13.30 น.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th-TH" dirty="0"/>
              <a:t>รอบเช็คคืนระหว่างเวลา 09.00-09.45 น.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0325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การโอนเงิน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(Inland Remittance)</a:t>
            </a:r>
            <a:endParaRPr lang="th-TH" sz="2800" dirty="0"/>
          </a:p>
        </p:txBody>
      </p:sp>
      <p:sp>
        <p:nvSpPr>
          <p:cNvPr id="4" name="Rectangle 3"/>
          <p:cNvSpPr/>
          <p:nvPr/>
        </p:nvSpPr>
        <p:spPr>
          <a:xfrm>
            <a:off x="276912" y="2132856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การโอนเงินแบ่งออกเป็น 2 ลักษณะ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 </a:t>
            </a:r>
            <a:r>
              <a:rPr lang="th-TH" b="1" dirty="0" smtClean="0"/>
              <a:t>โอน</a:t>
            </a:r>
            <a:r>
              <a:rPr lang="th-TH" b="1" dirty="0"/>
              <a:t>แบบชั่วคราว</a:t>
            </a:r>
            <a:r>
              <a:rPr lang="th-TH" dirty="0"/>
              <a:t> คือ เมื่อประสงค์จะโอนเงินครั้งใด ก็ติดต่อใช้บริการจากธนาคารโดยแจ้งความจำนงกรอกข้อความในแบบพิมพ์ที่ธนาคาจัดเตรียมไว้ และจ่ายชำระเงินทั้งจำนวนที่ต้องการโอนและค่าธรรมเนียมต่างๆ ตามเงื่อนไขการโอน ซึ่งธนาคารก้อจะดำเนินการให้เสร็จเป็นคราวๆ ไป การโอนเงินแบ่งได้อีก 3 แบบ คือ</a:t>
            </a:r>
            <a:endParaRPr lang="en-US" dirty="0"/>
          </a:p>
          <a:p>
            <a:pPr marL="1371600" lvl="2" indent="-457200">
              <a:buFont typeface="Arial" pitchFamily="34" charset="0"/>
              <a:buChar char="•"/>
            </a:pPr>
            <a:r>
              <a:rPr lang="th-TH" dirty="0"/>
              <a:t>การโอนเงินด้วยดราฟท์ </a:t>
            </a:r>
            <a:r>
              <a:rPr lang="en-US" dirty="0"/>
              <a:t>(Demand Draft)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th-TH" dirty="0"/>
              <a:t>การโอนเงินทาวโทรเลข </a:t>
            </a:r>
            <a:r>
              <a:rPr lang="en-US" dirty="0"/>
              <a:t>(Telegraphic Transfer)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th-TH" dirty="0"/>
              <a:t>การโอนเงินโดยใช้โทรศัพท์ทางไกล </a:t>
            </a:r>
            <a:r>
              <a:rPr lang="en-US" dirty="0"/>
              <a:t>(Telephone Transfer)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/>
              <a:t>โอน</a:t>
            </a:r>
            <a:r>
              <a:rPr lang="th-TH" b="1" dirty="0"/>
              <a:t>แบบประจำ</a:t>
            </a:r>
            <a:r>
              <a:rPr lang="th-TH" dirty="0"/>
              <a:t> การบริการที่ธนาคารให้กับลูกคาที่จะส่งโอนเงินจำนวนเดียวกันสม่ำเสมอ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6289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การจัดเก็บเงินตามตราสาร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(Bills for Collection)</a:t>
            </a:r>
            <a:endParaRPr lang="th-TH" sz="2800" dirty="0"/>
          </a:p>
        </p:txBody>
      </p:sp>
      <p:sp>
        <p:nvSpPr>
          <p:cNvPr id="4" name="Rectangle 3"/>
          <p:cNvSpPr/>
          <p:nvPr/>
        </p:nvSpPr>
        <p:spPr>
          <a:xfrm>
            <a:off x="276912" y="2132856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การเรียกเก็บเงินตามตราสารเพื่อลูกค้า </a:t>
            </a:r>
            <a:r>
              <a:rPr lang="en-US" b="1" dirty="0"/>
              <a:t>(Bills for Collection)</a:t>
            </a:r>
            <a:r>
              <a:rPr lang="en-US" dirty="0"/>
              <a:t> </a:t>
            </a:r>
            <a:r>
              <a:rPr lang="th-TH" dirty="0"/>
              <a:t>ได้แก่ ตั๋วแลกเงิน ตั๋วสัญญาใข้เงิน กรณีที่เป็นตราสารทางการเงินที่สั่งจ่ายเงินในต่างท้องถิ่น ลูกค้าธนาคารที่มีตั๋วอาจะนำมาขอให้ธนาคารเรียกเก็บเงิน ธนาคารควรจะบริการให้ความสะดวกแก่ลูกค้า และเรียกเก็บเงินค่าธรรมเนียมจากลูกค้าที่นำตั๋วแลกเงินมาให้เก็บเงินนั้น โดยส่งตั๋วเงินดังกล่าวไปยังสำนักงานธนาคารที่ตั้งอยู่ในท้องถิ่นที่จะเรียกเก็บเงินตามตั๋วเงินนั้นให้ช่วยเรียกเก็บเงินให้ ถ้าผู้จ่ายเงินตามตั๋วอยู่ท้องถิ่นที่ไม่มีสาขาธนาคารตั้งอยู่ ก็จะขอให้ธนาคารอื่นที่มีสาขาในท้องถิ่นนั้นช่วยเรียกเก็บแทน โดยดำเนินการผ่านสำนักงานใหญ่ของธนาคารนั้น และเมื่อได้รับแจ้งจากธนาคารผู้เรียกเก็บเงินตามตั๋วว่าเรียกเก็บเงินได้แล้ว ก็จะจ่ายเงินให้ลูกค้าเจ้าของตั๋วต่อไป หรือถ้าเรียกเก็บไม่ได้ ก็จะคืนตั๋วให้ลูกค้าผู้เป็นเจ้าของตั๋วนั้นไป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1096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การจัดเก็บเงินตามตราสาร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(Bills for Collection)</a:t>
            </a:r>
            <a:endParaRPr lang="th-TH" sz="2800" dirty="0"/>
          </a:p>
        </p:txBody>
      </p:sp>
      <p:sp>
        <p:nvSpPr>
          <p:cNvPr id="4" name="Rectangle 3"/>
          <p:cNvSpPr/>
          <p:nvPr/>
        </p:nvSpPr>
        <p:spPr>
          <a:xfrm>
            <a:off x="276912" y="2780928"/>
            <a:ext cx="86409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ตั๋วเงินเรียกเก็บแบ่งได้เป็น 2 พวก คือ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th-TH" dirty="0"/>
              <a:t>ตั๋วเงินรับเพื่อส่งไปเรียกเก็บ </a:t>
            </a:r>
            <a:r>
              <a:rPr lang="en-US" dirty="0"/>
              <a:t>(Outward Bills for Collection)</a:t>
            </a:r>
          </a:p>
          <a:p>
            <a:pPr marL="514350" lvl="0" indent="-514350">
              <a:buFont typeface="+mj-lt"/>
              <a:buAutoNum type="arabicPeriod"/>
            </a:pPr>
            <a:r>
              <a:rPr lang="th-TH" dirty="0"/>
              <a:t>ตั๋วเงินรับเพื่อเรียกเก็บ </a:t>
            </a:r>
            <a:r>
              <a:rPr lang="en-US" dirty="0"/>
              <a:t>(Inward Bills for Collection)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7521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การลงทุนในหลักทรัพย์</a:t>
            </a:r>
            <a:endParaRPr lang="th-TH" sz="2800" dirty="0"/>
          </a:p>
        </p:txBody>
      </p:sp>
      <p:sp>
        <p:nvSpPr>
          <p:cNvPr id="4" name="Rectangle 3"/>
          <p:cNvSpPr/>
          <p:nvPr/>
        </p:nvSpPr>
        <p:spPr>
          <a:xfrm>
            <a:off x="276912" y="2132856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การลงทุนในหลักทรัพย์</a:t>
            </a:r>
            <a:r>
              <a:rPr lang="th-TH" dirty="0"/>
              <a:t> หมายถึง การที่ธนาคารนำเงินไปซื้อหลักทรัพย์ที่สามารถจำหน่าย เปลี่ยนเป็นเงินสดได้ง่าย และเป็นสินทรัพย์ที่ก่อให้เกิดรายได้ การลงทุนในหลักทรัพย์ของธนาคาร มีวัตถุประสงค์เพื่อใช้เป็นส่วนหนึ่งของหนึ่งของสินทรัพย์สภาพคล่อง ซึ่งจะลงทุนในหลักทรัพย์ระยะสั้น</a:t>
            </a:r>
            <a:endParaRPr lang="en-US" dirty="0"/>
          </a:p>
          <a:p>
            <a:r>
              <a:rPr lang="th-TH" b="1" dirty="0"/>
              <a:t>ประเภทของหลักทรัพย์ที่ธนาคารมีการลงทุน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th-TH" dirty="0"/>
              <a:t>ตั๋วเงินคลัง (รัฐบาลเป็นผู้ออก)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th-TH" dirty="0"/>
              <a:t>พันธบัตรรัฐบาลไทย หรือพันธบัตรที่ออกโดยรัฐบาลค้ำประกัน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th-TH" dirty="0"/>
              <a:t>หุ้นทุนบริษัทและหุ้นกู้ (เป็นหุ้นบริษัทมหาชน)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th-TH" dirty="0"/>
              <a:t>หลักทรัพย์หุ้นกู้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6224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792088"/>
          </a:xfrm>
        </p:spPr>
        <p:txBody>
          <a:bodyPr>
            <a:noAutofit/>
          </a:bodyPr>
          <a:lstStyle/>
          <a:p>
            <a:r>
              <a:rPr lang="th-TH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การบัญชีธนาคาร</a:t>
            </a:r>
            <a:endParaRPr lang="th-TH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4176464" cy="3744416"/>
          </a:xfrm>
        </p:spPr>
        <p:txBody>
          <a:bodyPr>
            <a:no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1 ระบบการบัญชีธนาคาร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2 การรับฝาก – ถอนเงิน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3 การให้กู้ยืมเงิน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4 สำนักงานหักบัญชี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5 การโอนเงิน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6 การจัดเก็บเงินตามตราสาร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355976" y="1484784"/>
            <a:ext cx="4536504" cy="37444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itchFamily="34" charset="0"/>
              <a:buChar char="•"/>
            </a:pP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7 การลงทุนในหลักทรัพย์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8 บัญชีสำนักงานใหญ๋และสาขา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9 การรับรองและการค้ำประกัน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10 แหล่งเงินทุนของธนาคาร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11 ธุรกิจธนาคารด้านต่างประเทศ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th-TH" sz="3200" dirty="0" smtClean="0"/>
          </a:p>
          <a:p>
            <a:pPr marL="342900" indent="-342900" algn="l">
              <a:buFont typeface="Arial" pitchFamily="34" charset="0"/>
              <a:buChar char="•"/>
            </a:pPr>
            <a:endParaRPr lang="th-TH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52589" y="5899919"/>
            <a:ext cx="46217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อาจารย์ รุจิรัตน์  ปาลีพัฒน์สกุล</a:t>
            </a:r>
            <a:endParaRPr lang="th-TH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1414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การลงทุนในหลักทรัพย์</a:t>
            </a:r>
            <a:endParaRPr lang="th-TH" sz="2800" dirty="0"/>
          </a:p>
        </p:txBody>
      </p:sp>
      <p:sp>
        <p:nvSpPr>
          <p:cNvPr id="4" name="Rectangle 3"/>
          <p:cNvSpPr/>
          <p:nvPr/>
        </p:nvSpPr>
        <p:spPr>
          <a:xfrm>
            <a:off x="276912" y="2420888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ตั๋วเงินคลัง </a:t>
            </a:r>
            <a:r>
              <a:rPr lang="en-US" b="1" dirty="0"/>
              <a:t>(Treasury Bills)</a:t>
            </a:r>
            <a:r>
              <a:rPr lang="en-US" dirty="0"/>
              <a:t> </a:t>
            </a:r>
            <a:r>
              <a:rPr lang="th-TH" dirty="0"/>
              <a:t>เป็นหลักทรัพย์รัฐบาลระยะสั้น อายุไม่เกิน 1 ปี มีลักษณะเป็นตั๋วสัญญาใช้เงิน ที่รัฐออกจำหน่ายเพื่อกู้เงินไปใช้ระยะสั้นตามปีงบประมาณ ตั๋วเงินคลังที่ออกจำหน่าย ปัจจุบันกำหนด 7 – 180 วัน เป็นส่วนใหญ่ ผู้ซื้อตั๋วเงินคลังจะได้รับผลประโยชน์เป็นส่วนลด โดยผู้ซื้อหักส่วนลดซึ่งเป็นประโยชน์ที่ตนจะได้รับออกจากราคาตั๋วไว้ก่อนเมื่อถึงกำหนดชำระ ผู้ซื้อจะได้รับเงินค่าตั๋วคืนพร้อมผลประโยชน์ที่รัฐจะให้ </a:t>
            </a:r>
            <a:endParaRPr lang="en-US" dirty="0"/>
          </a:p>
          <a:p>
            <a:r>
              <a:rPr lang="th-TH" dirty="0" smtClean="0"/>
              <a:t>	การ</a:t>
            </a:r>
            <a:r>
              <a:rPr lang="th-TH" dirty="0"/>
              <a:t>ออกตั๋วเงินคลัง ปกติออกขายโดยวิธีประมูล ผู้ซื้อสูงสุดหรือเสนออัตราดอกเบี้ยต่ำสุดจะเป็นผู้ประมูลได้ และการซื้อตั๋วเงินคลัง มีลักษณะกับการซื้อลดตั๋วเงินจากลูกค้า จะหักดอกเบี้ย วันที่ซื้อ แต่ต่างกันที่ซื้อตั๋วจากลูกค้าจะต้องจ่ายเงินสด แต่ถ้าซื้อตั๋วเงินคลังใช้วิธีโอนเงินฝาก ที่มีไว้กับธนาคารแห่งประเทศไทยไป และเมื่อต้องการขายตั๋วเงินคลังคืนให้ธนาคารแห่งประเทศไทยก่อนที่ตั๋วครบกำหนดจะต้องถูกปรับร้อยละ 0.5</a:t>
            </a:r>
            <a:r>
              <a:rPr lang="en-US" dirty="0" smtClean="0"/>
              <a:t>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4672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การลงทุนในหลักทรัพย์</a:t>
            </a:r>
            <a:endParaRPr lang="th-TH" sz="2800" dirty="0"/>
          </a:p>
        </p:txBody>
      </p:sp>
      <p:sp>
        <p:nvSpPr>
          <p:cNvPr id="4" name="Rectangle 3"/>
          <p:cNvSpPr/>
          <p:nvPr/>
        </p:nvSpPr>
        <p:spPr>
          <a:xfrm>
            <a:off x="276912" y="2025908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พันธบัตรรัฐบาลไทย</a:t>
            </a:r>
            <a:r>
              <a:rPr lang="th-TH" dirty="0"/>
              <a:t> เป็นตราสารที่รัฐบาลออกให้เป็นหลักฐานในการกู้ยืมเงินระยะยาวซึ่งมีกำหนดระยะเวลา 5-15 ปี เพื่อนำไปใช้ตามงบประมาณประจำปีของรัฐบาล โดยกระทรวงการคลังได้มอบหมายให้ธนาคารแห่งประเทศไทย เป็นผู้ดำเนินการจำหน่าย ไถ่ถอน รับซื้อคืนก่อนครบกำหนด</a:t>
            </a:r>
            <a:endParaRPr lang="en-US" dirty="0"/>
          </a:p>
          <a:p>
            <a:r>
              <a:rPr lang="th-TH" dirty="0"/>
              <a:t>	การซื้อพันธบัตร กระทำได้โดยการซื้อจากกระทรวงการคลัง โดยธนาคารแห่งประเทศไทยเป็นตัวแทนหรือซื้อโดยการซื้อช่วงจากธนาคารแห่งประเทศไทย หรืออาจรับซื้อจากบุคคลภายนอก หรือซื้อผ่านตลาดหลักทรัพย์แห่งประเทศไทย โดยมีผลตอบแทนในรูปของดอกเบี้ยอย่างสม่ำเสมอ และเมื่อครบกำหนด จะได้รับเงินต้นคืนอย่างแน่นอน</a:t>
            </a:r>
            <a:endParaRPr lang="en-US" dirty="0"/>
          </a:p>
          <a:p>
            <a:r>
              <a:rPr lang="th-TH" dirty="0"/>
              <a:t>	เมื่อธนาคารมีความประสงค์จะซื้อพันธบัตร จะต้องกรอกแบบขอซื้อที่ธนาคารแห่งประเทศไทย เมื่อถึงกำหนดธนาคารแห่งประเทศไทยจะแจ้งจำนวนที่ซื้อได้ให้ทราบ พร้อมทั้งหักบัญชีเงินฝากของธนาคารที่ธนาคารแห่งประเทศไทยจะส่งใบแจ้งการหักบัญชีมาให้ธนาคาร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31011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การลงทุนในหลักทรัพย์</a:t>
            </a:r>
            <a:endParaRPr lang="th-TH" sz="2800" dirty="0"/>
          </a:p>
        </p:txBody>
      </p:sp>
      <p:sp>
        <p:nvSpPr>
          <p:cNvPr id="4" name="Rectangle 3"/>
          <p:cNvSpPr/>
          <p:nvPr/>
        </p:nvSpPr>
        <p:spPr>
          <a:xfrm>
            <a:off x="276912" y="2708920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หุ้นทุนบริษัทและหุ้นกู้ (เป็นหุ้นบริษัทมหาชน)</a:t>
            </a:r>
            <a:r>
              <a:rPr lang="th-TH" dirty="0"/>
              <a:t> เป็นการซื้อหุ้นทุนของกิจการอื่นๆ เพื่อหาทุนไปใช้ในการดำเนินงาน ผู้ซื้อหุ้นทุนผลประโยชน์ที่จะได้รับอยู่ในรูปของเงินปันผล ซึ่งจ่ายจากกำไรสุทธิจากการดำเนินงานของกิจการนั้น โดยไม่มีการจำกัดอัตราที่จ่ายแน่นอน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th-TH" b="1" dirty="0"/>
              <a:t>การลงทุนหลักทรัพย์หุ้นกู้</a:t>
            </a:r>
            <a:r>
              <a:rPr lang="th-TH" dirty="0"/>
              <a:t> ต่างจากการลงทุนในหุ้นทุน ผู้ถือหุ้นมีสภาพเป็นเจ้าหนี้ มีอัตราผลตอบแทนแก่ผู้รับผลประโยชน์ และมีกำหนดเวลาการหมดอายุ หรือมีกำหนดในการไถ่ถอนคืน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04803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การบัญชีสำนักงานใหญ่และสาขา</a:t>
            </a:r>
            <a:endParaRPr lang="th-TH" sz="2800" dirty="0"/>
          </a:p>
        </p:txBody>
      </p:sp>
      <p:sp>
        <p:nvSpPr>
          <p:cNvPr id="4" name="Rectangle 3"/>
          <p:cNvSpPr/>
          <p:nvPr/>
        </p:nvSpPr>
        <p:spPr>
          <a:xfrm>
            <a:off x="276912" y="2420888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การบัญชีระหว่างสาขากับสาขา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th-TH" b="1" dirty="0"/>
              <a:t>สาขาดำเนินการบัญชีเอง</a:t>
            </a:r>
            <a:r>
              <a:rPr lang="th-TH" dirty="0"/>
              <a:t> วิธีการนี้สาขาจะเปิดบัญชีไว้ซึ่งกันและกัน เป็นวิธีทีสะดวกรวดเร็วและประหยัดค่าใช้จ่าย เมื่อมีรายการระหว่างสาขาเกิดขึ้นไม่</a:t>
            </a:r>
            <a:r>
              <a:rPr lang="th-TH" dirty="0" smtClean="0"/>
              <a:t>จำเป็นต้อง</a:t>
            </a:r>
            <a:r>
              <a:rPr lang="th-TH" dirty="0"/>
              <a:t>ส่ง </a:t>
            </a:r>
            <a:r>
              <a:rPr lang="en-US" dirty="0"/>
              <a:t>Advice </a:t>
            </a:r>
            <a:r>
              <a:rPr lang="th-TH" dirty="0"/>
              <a:t>ให้สำนักงานใหญ่ทราบ แต่มีข้อเสียที่สำนักงานใหญ่ไม่สามารถควบคุมการเนินงานของสาขาได้ และตรวจสอบการลงบัญชีระหว่างสาขา ไม่สามารถติดตามดูแลโดยใกล้ชิดว่ามีรายการอะไรเกิดขึ้นระหว่างสาขา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th-TH" b="1" dirty="0"/>
              <a:t>สำนักงานใหญ่ควบคุมการดำเนินงานของสาขาทุกสาขา</a:t>
            </a:r>
            <a:r>
              <a:rPr lang="th-TH" dirty="0"/>
              <a:t> สาขาทุกสาขาเปิดบัญชีไว้ที่สำนักงานใหญ่แห่งเดียว เมื่อมีรายการเกิดขึ้นระหว่างสาขา ให้บันทึกรายการผ่านสำนักงานใหญ่ทุกรายการ ฉะนั้นการบันทึกรายการที่เกิดขึ้นจะผ่านบัญชี 3 สำนักงาน ทำให้สำนักงานใหญ่ควบคุมการดำเนินงานของสาขาได้ทุกสาขา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99379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การรับรองและการค้ำประกันให้ลูกค้า</a:t>
            </a:r>
            <a:endParaRPr lang="th-TH" sz="2800" dirty="0"/>
          </a:p>
        </p:txBody>
      </p:sp>
      <p:sp>
        <p:nvSpPr>
          <p:cNvPr id="4" name="Rectangle 3"/>
          <p:cNvSpPr/>
          <p:nvPr/>
        </p:nvSpPr>
        <p:spPr>
          <a:xfrm>
            <a:off x="276912" y="2420888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การรับรองตั๋วเงิน</a:t>
            </a:r>
            <a:endParaRPr lang="en-US" dirty="0"/>
          </a:p>
          <a:p>
            <a:r>
              <a:rPr lang="th-TH" dirty="0"/>
              <a:t>	คือการที่ธนาคารยอมรับที่จะจ่ายเงินตามตั๋ว เมื่อครบกำหนดเวลา ซึ่งธนาคารจะยอมรับรองให้เมื่อแน่ใจว่าลูกค้าจะนำเงินมาจ่ายชำระให้ หรือลูกค้านำเงินมาจ่ายให้แล้ว โดยใส่ไว้ในบัญชีเงินฝาก เมื่อครบกำหนดเวลาธนาคารก็จะหักบัญชีเงินฝากของลูกค้า โดยปกติการรับรองตั๋วเงินของธนาคารมี 2 ลักษณะ คือ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th-TH" dirty="0"/>
              <a:t>ตั๋วเงินเพื่อสั่งจ่าย-ในประเทศ เมื่อครบกำหนดจะยกเลิกสัญญาข้อผูกพันออก ธนาคารจะคิดค่าธรรมเนียมจากลูกค้า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th-TH" dirty="0"/>
              <a:t>ตั๋วเงินเพื่อสั่งสินค้าจากต่างประเทศ เมื่อครบกำหนดจะยกเลิกสัญญาข้อผูกพัน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63429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การรับรองและการค้ำประกันให้ลูกค้า</a:t>
            </a:r>
            <a:endParaRPr lang="th-TH" sz="2800" dirty="0"/>
          </a:p>
        </p:txBody>
      </p:sp>
      <p:sp>
        <p:nvSpPr>
          <p:cNvPr id="4" name="Rectangle 3"/>
          <p:cNvSpPr/>
          <p:nvPr/>
        </p:nvSpPr>
        <p:spPr>
          <a:xfrm>
            <a:off x="276912" y="2420888"/>
            <a:ext cx="86409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การค้ำประกัน</a:t>
            </a:r>
            <a:endParaRPr lang="en-US" dirty="0"/>
          </a:p>
          <a:p>
            <a:r>
              <a:rPr lang="th-TH" dirty="0"/>
              <a:t>	บางครั้งเจ้าหนี้ไม่ต้องการรับรองตั๋วเงิน แต่ต้องการทำสัญญาค้ำประกัน </a:t>
            </a:r>
            <a:r>
              <a:rPr lang="en-US" dirty="0"/>
              <a:t>(Letter of Guarantee) </a:t>
            </a:r>
            <a:r>
              <a:rPr lang="th-TH" dirty="0"/>
              <a:t>ซึ่งธนาคารก็จะเรียกให้ลูกค้าจัดหาหลักทรัพย์มาให้ธนาคารยึดไว้เป็นหลักประกัน การออกหนังสือค้ำประกันนี้จะทำให้ธนาคารผูกพัน ว่ามีภาระว่า ถ้าไม่จ่ายเงินให้ตามกำหนดถ้าเจ้าหนี้จะฟ้องร้อง ก็สามารถถึงธนาคารเข้าเป็นจำเลยที่จะต้องจ่ายชำระหนี้ให้ได้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72457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แหล่งเงินทุนของธนาคาร</a:t>
            </a:r>
            <a:endParaRPr lang="th-TH" sz="2800" dirty="0"/>
          </a:p>
        </p:txBody>
      </p:sp>
      <p:sp>
        <p:nvSpPr>
          <p:cNvPr id="4" name="Rectangle 3"/>
          <p:cNvSpPr/>
          <p:nvPr/>
        </p:nvSpPr>
        <p:spPr>
          <a:xfrm>
            <a:off x="1259632" y="3140968"/>
            <a:ext cx="613453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แหล่งเงินทุนของธนาคาร มีดังนี้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th-TH" dirty="0"/>
              <a:t>การกู้ยืมจากธนาคารพาณิชย์ด้วยกัน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th-TH" dirty="0"/>
              <a:t>การกู้ยืมจากบริษัทเงินทุน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th-TH" dirty="0"/>
              <a:t>การกู้ยืมจากธนาคารแห่งประเทศไทย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th-TH" dirty="0"/>
              <a:t>การกู้ยืมจากแห่งเงินทุนในต่างประเทศ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99149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แหล่งเงินทุนของธนาคาร</a:t>
            </a:r>
            <a:endParaRPr lang="th-TH" sz="2800" dirty="0"/>
          </a:p>
        </p:txBody>
      </p:sp>
      <p:sp>
        <p:nvSpPr>
          <p:cNvPr id="4" name="Rectangle 3"/>
          <p:cNvSpPr/>
          <p:nvPr/>
        </p:nvSpPr>
        <p:spPr>
          <a:xfrm>
            <a:off x="323528" y="2708920"/>
            <a:ext cx="85689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การกู้ยืมจากธนาคารพาณิชย์ด้วยกัน</a:t>
            </a:r>
            <a:r>
              <a:rPr lang="th-TH" dirty="0"/>
              <a:t> อาจะเกิดขึ้นได้เมื่อมีการขาดแคลนตัวเงินหรือมีเงินสดไม่พอหมุนเวียน วิธีการกู้ยืมจะใช้วิธีเปิดบัญชีเงินฝากขึ้น ผู้ให้กู้ก็จะส่งเงินไปฝากไว้กับธนาคารผู้กู้จะคิดดอกเบี้ยเพิ่มในบัญชีเงินฝากนั้น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th-TH" b="1" dirty="0"/>
              <a:t>การกู้ยืมจากบริษัทเงินทุน</a:t>
            </a:r>
            <a:r>
              <a:rPr lang="th-TH" dirty="0"/>
              <a:t> ธนาคารอาจกู้จากบริษัทเงินทุนหลักทรัพย์ ที่อยู่ในเครือของกิจการโดยมีการจ่ายค่าตอบแทนให้ในรูปของดอกเบี้ย โดยปกติการกู้จากบริษัทเงินทุนมักจะออกเป็นตั๋วสัญญาใช้เงินไว้เป็นหลักฐาน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37362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แหล่งเงินทุนของธนาคาร</a:t>
            </a:r>
            <a:endParaRPr lang="th-TH" sz="2800" dirty="0"/>
          </a:p>
        </p:txBody>
      </p:sp>
      <p:sp>
        <p:nvSpPr>
          <p:cNvPr id="4" name="Rectangle 3"/>
          <p:cNvSpPr/>
          <p:nvPr/>
        </p:nvSpPr>
        <p:spPr>
          <a:xfrm>
            <a:off x="323528" y="2708920"/>
            <a:ext cx="8568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กู้ยืมจากธนาคารแห่งประเทศไทย</a:t>
            </a:r>
            <a:r>
              <a:rPr lang="th-TH" dirty="0"/>
              <a:t> ธนาคารแห่งประเทศไทยทำหน้าที่เป็นเสมือนธนาคารพาณิชย์ ทำหน้าที่รับฝากเงินและเป็นแหล่งเงินกู้สำหรับธนาคารพาณิชย์ ด้วยเมื่อมีความจำเป็นต้องใช้เงิน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th-TH" b="1" dirty="0"/>
              <a:t>การกู้ยืมเงินจากแหล่งเงินทุนในต่างประเทศ</a:t>
            </a:r>
            <a:r>
              <a:rPr lang="th-TH" dirty="0"/>
              <a:t> ธนาคารพาณิชย์มีความต้องการเงินตราต่างประเทศเพื่อให้บริการแก่ลูกค้าที่มีความประสงค์ต้องการใช้เงินตราต่างประเทศ และเมื่อดอกเบี้ยเงินกู้ในตลาดเงินตราต่างประเทศมีต่ำกว่าอัตราดอกเบี้ยเงินกู้ในประเทศ ธนาคารพาณิชย์จะกู้ยืมเงินจากธนาคารตัวแทนในต่างประเทศ รูปแบบของสินเชื่อหรือการให้กู้ยืมที่ธนาคารพาณิชย์ได้รับจากธนาคารตัวแทนต่างประเทศ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40641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ธรกิจธนาคารด้านต่างประเทศ</a:t>
            </a:r>
            <a:endParaRPr lang="th-TH" sz="2800" dirty="0"/>
          </a:p>
        </p:txBody>
      </p:sp>
      <p:sp>
        <p:nvSpPr>
          <p:cNvPr id="4" name="Rectangle 3"/>
          <p:cNvSpPr/>
          <p:nvPr/>
        </p:nvSpPr>
        <p:spPr>
          <a:xfrm>
            <a:off x="287079" y="2492896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ระบบบัญชีของธนาคารด้านต่างประเทศ มี 2 วิธี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th-TH" b="1" dirty="0"/>
              <a:t>บันทึกบัญชีและจัดทำงบทดลองเป็นเงินบาท</a:t>
            </a:r>
            <a:r>
              <a:rPr lang="th-TH" dirty="0"/>
              <a:t> โดยการรอแปลงรายการสินทรัพย์และหนี้สินเป็นเงินตราต่างประเทศให้มาเป็ฯเงินบาท โดยใช้อัตราแลกเปลี่ยนของสกุลนั้นๆ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th-TH" b="1" dirty="0" smtClean="0"/>
              <a:t>บันทึก</a:t>
            </a:r>
            <a:r>
              <a:rPr lang="th-TH" b="1" dirty="0"/>
              <a:t>บัญชีโดยการแยกประเภทบัญชีและจัดทำงบทดลองเป็น 2 ชุด ชุดหนึ่งเป็นเงินบาท อีกชุดหนึ่งเป็นเงินตราต่างประเทศ</a:t>
            </a:r>
            <a:r>
              <a:rPr lang="th-TH" dirty="0"/>
              <a:t> โดยมีบัญชีเชื่อมโยงระหว่างงบทดลองทั้ง 2 สกุล คือ บัญชีคุมยอดที่เรียกว่า </a:t>
            </a:r>
            <a:r>
              <a:rPr lang="en-US" dirty="0"/>
              <a:t>General Exchange Account </a:t>
            </a:r>
            <a:r>
              <a:rPr lang="th-TH" dirty="0"/>
              <a:t>และ </a:t>
            </a:r>
            <a:r>
              <a:rPr lang="en-US" dirty="0"/>
              <a:t>General Exchange Control </a:t>
            </a:r>
            <a:r>
              <a:rPr lang="th-TH" dirty="0"/>
              <a:t>ซึ่ง </a:t>
            </a:r>
            <a:r>
              <a:rPr lang="en-US" dirty="0"/>
              <a:t>General Exchange Account (G.E.A) </a:t>
            </a:r>
            <a:r>
              <a:rPr lang="th-TH" dirty="0"/>
              <a:t>เป็นบัญชีใช้บันทึกเฉพาะส่วนที่เป็นเงินตราต่างประเทศ บัญชีนี้ช่วยให้บันทึกรายการซื้อขายเงินตราต่างประเทศได้ทั้งเงินตราต่างประเทศและในประเทศ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178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1 ระบบการบัญชี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ธนาคาร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379124" y="2269316"/>
            <a:ext cx="84969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dirty="0"/>
              <a:t>	ระบบการบัญชีธนาคาร โดยหลักการ</a:t>
            </a:r>
            <a:r>
              <a:rPr lang="th-TH" dirty="0" smtClean="0"/>
              <a:t>ก็เหมือนกับ</a:t>
            </a:r>
            <a:r>
              <a:rPr lang="th-TH" dirty="0"/>
              <a:t>หลักการบัญชีของธุรกิจอื่นๆ คือการใช้ระบบการบัญชีคู่ </a:t>
            </a:r>
            <a:r>
              <a:rPr lang="en-US" dirty="0"/>
              <a:t>(Double Entry) </a:t>
            </a:r>
            <a:r>
              <a:rPr lang="th-TH" dirty="0"/>
              <a:t>ในการบันทึก แต่เนื่องจากธุรกิจของธนาคารพาณิชย์เป็นธุรกิจที่เกี่ยวกับการให้บริการ โดยมีกฎหมายควบคุมเป็นการเฉพาะ และเป็น</a:t>
            </a:r>
            <a:r>
              <a:rPr lang="th-TH" dirty="0" smtClean="0"/>
              <a:t>สถาบันการเงิน</a:t>
            </a:r>
            <a:r>
              <a:rPr lang="th-TH" dirty="0"/>
              <a:t>ที่ต้องได้รับความเชื่อถือจากประชาชน การบัญชีจึงต้องมีวิธีปฏิบัติที่แตกต่างออกไป ซึ่งสอดคล้องเหมาะสมกับธุรกิจที่ทำ มีความรัดกุม ปลอดภัย และใช้ประโยชน์ในการควบคุมภายในด้วย </a:t>
            </a:r>
            <a:r>
              <a:rPr lang="th-TH" dirty="0" smtClean="0"/>
              <a:t>ธนาคาร</a:t>
            </a:r>
            <a:r>
              <a:rPr lang="th-TH" dirty="0"/>
              <a:t>จะต้องปิดบัญชีประจำวันเพื่อทราบฐานะของกิจการแต่ละวัน ระบบบัญชีของธนาคารจึงมีความจำเป็นต้องพัฒนาให้เหมาะสมและทันต่อเหตุการณ์เสมอ โดยการนำเทคโนโลยีด้านคอมพิวเตอร์มาช่วยในการปฏิบัติงานซึ่งมีรายการเกิดขึ้นจำนวนมาก และต้องการความถูกต้อง ทันเวลา อำนวยประโยชน์ต่อทุกฝ่ายที่เกี่ยวข้องไม่ว่าจะเป็นลูกค้า เจ้าหน้าที่ปฏิบัติการ ฝ่ายบริหาร และทาง</a:t>
            </a:r>
            <a:r>
              <a:rPr lang="th-TH" dirty="0" smtClean="0"/>
              <a:t>ราชการ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7842601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ธรกิจธนาคารด้านต่างประเทศ</a:t>
            </a:r>
            <a:endParaRPr lang="th-TH" sz="2800" dirty="0"/>
          </a:p>
        </p:txBody>
      </p:sp>
      <p:sp>
        <p:nvSpPr>
          <p:cNvPr id="4" name="Rectangle 3"/>
          <p:cNvSpPr/>
          <p:nvPr/>
        </p:nvSpPr>
        <p:spPr>
          <a:xfrm>
            <a:off x="287079" y="1916832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การโอนเงินตราต่างประเทศ </a:t>
            </a:r>
            <a:r>
              <a:rPr lang="en-US" sz="2000" b="1" dirty="0"/>
              <a:t>(Foreign Remittances)</a:t>
            </a:r>
            <a:endParaRPr lang="en-US" sz="2000" dirty="0"/>
          </a:p>
          <a:p>
            <a:pPr marL="514350" lvl="0" indent="-514350">
              <a:buFont typeface="+mj-lt"/>
              <a:buAutoNum type="arabicPeriod"/>
            </a:pPr>
            <a:r>
              <a:rPr lang="th-TH" dirty="0"/>
              <a:t>คำสั่งโอนเงินของธนาคารต่อธนาคารตัวแทนในต่างประเทศ </a:t>
            </a:r>
            <a:r>
              <a:rPr lang="en-US" sz="2000" dirty="0"/>
              <a:t>(Outward Remittances) </a:t>
            </a:r>
            <a:r>
              <a:rPr lang="th-TH" dirty="0"/>
              <a:t>เพื่อชำระหนี้หรือจ่ายให้แก่ตนเองหรือคนอื่นที่พำนักอยู่ในต่างประเทศ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th-TH" dirty="0"/>
              <a:t>คำสั่งโอนเงินของธนาคารตัวแทนในต่างประเทศผ่านธนาคารในประเทศไทย </a:t>
            </a:r>
            <a:r>
              <a:rPr lang="en-US" sz="2000" dirty="0"/>
              <a:t>(Inward Remittances)</a:t>
            </a:r>
            <a:r>
              <a:rPr lang="en-US" dirty="0"/>
              <a:t> </a:t>
            </a:r>
            <a:r>
              <a:rPr lang="th-TH" dirty="0"/>
              <a:t>เพื่อจ่ายให้แก่ผู้รับประโยชน์ในประเทศ และผู้รับผลประโยชน์จะขายต่อให้แก่ธนาคาร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th-TH" b="1" dirty="0"/>
              <a:t>การโอนเงินต่างประเทศทำได้ 3 วิธี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th-TH" dirty="0"/>
              <a:t>โดยทางตั๋วแลกเงินหรือดราฟต์ </a:t>
            </a:r>
            <a:r>
              <a:rPr lang="en-US" sz="2000" dirty="0"/>
              <a:t>(D/D)</a:t>
            </a:r>
          </a:p>
          <a:p>
            <a:pPr marL="514350" lvl="0" indent="-514350">
              <a:buFont typeface="+mj-lt"/>
              <a:buAutoNum type="arabicPeriod"/>
            </a:pPr>
            <a:r>
              <a:rPr lang="th-TH" dirty="0"/>
              <a:t>โดยทางไปรษณีย์ </a:t>
            </a:r>
            <a:r>
              <a:rPr lang="en-US" sz="2000" dirty="0"/>
              <a:t>(M/T)</a:t>
            </a:r>
          </a:p>
          <a:p>
            <a:pPr marL="514350" lvl="0" indent="-514350">
              <a:buFont typeface="+mj-lt"/>
              <a:buAutoNum type="arabicPeriod"/>
            </a:pPr>
            <a:r>
              <a:rPr lang="th-TH" dirty="0"/>
              <a:t>โดยทางโทรเลข </a:t>
            </a:r>
            <a:r>
              <a:rPr lang="en-US" sz="2000" dirty="0"/>
              <a:t>(T/T)</a:t>
            </a:r>
          </a:p>
        </p:txBody>
      </p:sp>
    </p:spTree>
    <p:extLst>
      <p:ext uri="{BB962C8B-B14F-4D97-AF65-F5344CB8AC3E}">
        <p14:creationId xmlns:p14="http://schemas.microsoft.com/office/powerpoint/2010/main" xmlns="" val="11180321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ธรกิจธนาคารด้านต่างประเทศ</a:t>
            </a:r>
            <a:endParaRPr lang="th-TH" sz="2800" dirty="0"/>
          </a:p>
        </p:txBody>
      </p:sp>
      <p:sp>
        <p:nvSpPr>
          <p:cNvPr id="4" name="Rectangle 3"/>
          <p:cNvSpPr/>
          <p:nvPr/>
        </p:nvSpPr>
        <p:spPr>
          <a:xfrm>
            <a:off x="287079" y="1916832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การโอนเงินตราต่างประเทศ </a:t>
            </a:r>
            <a:r>
              <a:rPr lang="en-US" sz="2000" b="1" dirty="0"/>
              <a:t>(Foreign Remittances)</a:t>
            </a:r>
            <a:endParaRPr lang="en-US" sz="2000" dirty="0"/>
          </a:p>
          <a:p>
            <a:pPr marL="514350" lvl="0" indent="-514350">
              <a:buFont typeface="+mj-lt"/>
              <a:buAutoNum type="arabicPeriod"/>
            </a:pPr>
            <a:r>
              <a:rPr lang="th-TH" dirty="0"/>
              <a:t>คำสั่งโอนเงินของธนาคารต่อธนาคารตัวแทนในต่างประเทศ </a:t>
            </a:r>
            <a:r>
              <a:rPr lang="en-US" sz="2000" dirty="0"/>
              <a:t>(Outward Remittances) </a:t>
            </a:r>
            <a:r>
              <a:rPr lang="th-TH" dirty="0"/>
              <a:t>เพื่อชำระหนี้หรือจ่ายให้แก่ตนเองหรือคนอื่นที่พำนักอยู่ในต่างประเทศ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th-TH" dirty="0"/>
              <a:t>คำสั่งโอนเงินของธนาคารตัวแทนในต่างประเทศผ่านธนาคารในประเทศไทย </a:t>
            </a:r>
            <a:r>
              <a:rPr lang="en-US" sz="2000" dirty="0"/>
              <a:t>(Inward Remittances)</a:t>
            </a:r>
            <a:r>
              <a:rPr lang="en-US" dirty="0"/>
              <a:t> </a:t>
            </a:r>
            <a:r>
              <a:rPr lang="th-TH" dirty="0"/>
              <a:t>เพื่อจ่ายให้แก่ผู้รับประโยชน์ในประเทศ และผู้รับผลประโยชน์จะขายต่อให้แก่ธนาคาร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th-TH" b="1" dirty="0"/>
              <a:t>การโอนเงินต่างประเทศทำได้ 3 วิธี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th-TH" dirty="0"/>
              <a:t>โดยทางตั๋วแลกเงินหรือดราฟต์ </a:t>
            </a:r>
            <a:r>
              <a:rPr lang="en-US" sz="2000" dirty="0"/>
              <a:t>(D/D)</a:t>
            </a:r>
          </a:p>
          <a:p>
            <a:pPr marL="514350" lvl="0" indent="-514350">
              <a:buFont typeface="+mj-lt"/>
              <a:buAutoNum type="arabicPeriod"/>
            </a:pPr>
            <a:r>
              <a:rPr lang="th-TH" dirty="0"/>
              <a:t>โดยทางไปรษณีย์ </a:t>
            </a:r>
            <a:r>
              <a:rPr lang="en-US" sz="2000" dirty="0"/>
              <a:t>(M/T)</a:t>
            </a:r>
          </a:p>
          <a:p>
            <a:pPr marL="514350" lvl="0" indent="-514350">
              <a:buFont typeface="+mj-lt"/>
              <a:buAutoNum type="arabicPeriod"/>
            </a:pPr>
            <a:r>
              <a:rPr lang="th-TH" dirty="0"/>
              <a:t>โดยทางโทรเลข </a:t>
            </a:r>
            <a:r>
              <a:rPr lang="en-US" sz="2000" dirty="0"/>
              <a:t>(T/T)</a:t>
            </a:r>
          </a:p>
        </p:txBody>
      </p:sp>
    </p:spTree>
    <p:extLst>
      <p:ext uri="{BB962C8B-B14F-4D97-AF65-F5344CB8AC3E}">
        <p14:creationId xmlns:p14="http://schemas.microsoft.com/office/powerpoint/2010/main" xmlns="" val="1559706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จบการนำเสนอ</a:t>
            </a:r>
            <a:endParaRPr lang="th-TH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5711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1 ระบบการบัญชี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ธนาคาร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379124" y="2625874"/>
            <a:ext cx="8496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+mj-cs"/>
              </a:rPr>
              <a:t>	</a:t>
            </a:r>
            <a:r>
              <a:rPr lang="th-TH" dirty="0">
                <a:cs typeface="+mj-cs"/>
              </a:rPr>
              <a:t>สมุดบัญชีของธนาคารไม่แตกต่างจากสมุดบัญชีของธุรกิจอื่นเท่าใด เพียงแต่วิธีการเก็บข้อมูล การเสนอข้อมูลเหล่านั้น สมุดบัญชีธนาคารประกอบด้วย</a:t>
            </a:r>
            <a:endParaRPr lang="en-US" dirty="0">
              <a:cs typeface="+mj-cs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th-TH" dirty="0">
                <a:cs typeface="+mj-cs"/>
              </a:rPr>
              <a:t>สมุดบัญชีลงรายวันขั้นต้น </a:t>
            </a:r>
            <a:r>
              <a:rPr lang="en-US" dirty="0">
                <a:cs typeface="+mj-cs"/>
              </a:rPr>
              <a:t>Primary Records Journal Day Book</a:t>
            </a:r>
          </a:p>
          <a:p>
            <a:pPr marL="514350" lvl="0" indent="-514350">
              <a:buFont typeface="+mj-lt"/>
              <a:buAutoNum type="arabicPeriod"/>
            </a:pPr>
            <a:r>
              <a:rPr lang="th-TH" dirty="0">
                <a:cs typeface="+mj-cs"/>
              </a:rPr>
              <a:t>สมุดบัญชีช่วย </a:t>
            </a:r>
            <a:r>
              <a:rPr lang="en-US" dirty="0">
                <a:cs typeface="+mj-cs"/>
              </a:rPr>
              <a:t>Subsidiary Books</a:t>
            </a:r>
          </a:p>
          <a:p>
            <a:pPr marL="514350" lvl="0" indent="-514350">
              <a:buFont typeface="+mj-lt"/>
              <a:buAutoNum type="arabicPeriod"/>
            </a:pPr>
            <a:r>
              <a:rPr lang="th-TH" dirty="0">
                <a:cs typeface="+mj-cs"/>
              </a:rPr>
              <a:t>สมุดบัญชีแยกประเภท </a:t>
            </a:r>
            <a:r>
              <a:rPr lang="en-US" dirty="0">
                <a:cs typeface="+mj-cs"/>
              </a:rPr>
              <a:t>Journal Ledger</a:t>
            </a:r>
          </a:p>
          <a:p>
            <a:pPr marL="514350" lvl="0" indent="-514350">
              <a:buFont typeface="+mj-lt"/>
              <a:buAutoNum type="arabicPeriod"/>
            </a:pPr>
            <a:r>
              <a:rPr lang="th-TH" dirty="0">
                <a:cs typeface="+mj-cs"/>
              </a:rPr>
              <a:t>งบทดลอง </a:t>
            </a:r>
            <a:r>
              <a:rPr lang="en-US" dirty="0">
                <a:cs typeface="+mj-cs"/>
              </a:rPr>
              <a:t>Trial Balance</a:t>
            </a:r>
          </a:p>
          <a:p>
            <a:pPr marL="514350" lvl="0" indent="-514350">
              <a:buFont typeface="+mj-lt"/>
              <a:buAutoNum type="arabicPeriod"/>
            </a:pPr>
            <a:r>
              <a:rPr lang="th-TH" dirty="0">
                <a:cs typeface="+mj-cs"/>
              </a:rPr>
              <a:t>งบการเงิน </a:t>
            </a:r>
            <a:r>
              <a:rPr lang="en-US" dirty="0">
                <a:cs typeface="+mj-cs"/>
              </a:rPr>
              <a:t>Financial Statement</a:t>
            </a:r>
          </a:p>
          <a:p>
            <a:pPr marL="514350" lvl="0" indent="-514350">
              <a:buFont typeface="+mj-lt"/>
              <a:buAutoNum type="arabicPeriod"/>
            </a:pPr>
            <a:r>
              <a:rPr lang="th-TH" dirty="0">
                <a:cs typeface="+mj-cs"/>
              </a:rPr>
              <a:t>รายงานต่างๆ </a:t>
            </a:r>
            <a:r>
              <a:rPr lang="en-US" dirty="0">
                <a:cs typeface="+mj-cs"/>
              </a:rPr>
              <a:t>Report</a:t>
            </a:r>
          </a:p>
        </p:txBody>
      </p:sp>
    </p:spTree>
    <p:extLst>
      <p:ext uri="{BB962C8B-B14F-4D97-AF65-F5344CB8AC3E}">
        <p14:creationId xmlns:p14="http://schemas.microsoft.com/office/powerpoint/2010/main" xmlns="" val="1770610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1 ระบบการบัญชี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ธนาคาร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379124" y="2625874"/>
            <a:ext cx="849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dirty="0">
                <a:cs typeface="+mj-cs"/>
              </a:rPr>
              <a:t>การบัญชีของธนาคารใช้ระบบการลงบัญชีด้วยสลิป </a:t>
            </a:r>
            <a:r>
              <a:rPr lang="en-US" dirty="0">
                <a:cs typeface="+mj-cs"/>
              </a:rPr>
              <a:t>(Slip System) </a:t>
            </a:r>
            <a:r>
              <a:rPr lang="th-TH" dirty="0">
                <a:cs typeface="+mj-cs"/>
              </a:rPr>
              <a:t>กล่าวคือ การลงรายการรับและจ่าย ของธนาคารทุกรายการจะต้องมีใบสำคัญแสดงการรับและการจ่ายที่เรียกว่า สลิป </a:t>
            </a:r>
            <a:r>
              <a:rPr lang="en-US" dirty="0">
                <a:cs typeface="+mj-cs"/>
              </a:rPr>
              <a:t>(Slip) </a:t>
            </a:r>
            <a:r>
              <a:rPr lang="th-TH" dirty="0">
                <a:cs typeface="+mj-cs"/>
              </a:rPr>
              <a:t>แบบพิมพ์ต่างๆ ของธนาคารที่ใช้เป็นหลักฐานในการบันทึกบัญชีซึ่งมีทั้งที่ธนาคารจัดทำ และลูกค้าทำขึ้นเป็นสลิปที่ใช้แบบพิมพ์ของธนาคาร แต่ลูกค้าเป็นผู้ทำขึ้นมา และธนาคาร ใช้เป็นหลักฐานในการบันทึกบัญชีแบ่งออกเป็น</a:t>
            </a:r>
            <a:endParaRPr lang="en-US" dirty="0">
              <a:cs typeface="+mj-cs"/>
            </a:endParaRPr>
          </a:p>
          <a:p>
            <a:pPr algn="thaiDist"/>
            <a:r>
              <a:rPr lang="en-US" b="1" dirty="0">
                <a:cs typeface="+mj-cs"/>
              </a:rPr>
              <a:t> </a:t>
            </a:r>
            <a:endParaRPr lang="en-US" dirty="0">
              <a:cs typeface="+mj-cs"/>
            </a:endParaRPr>
          </a:p>
          <a:p>
            <a:pPr algn="thaiDist"/>
            <a:r>
              <a:rPr lang="th-TH" b="1" dirty="0">
                <a:cs typeface="+mj-cs"/>
              </a:rPr>
              <a:t>สลิปของธนาคารมีดังนี้</a:t>
            </a:r>
            <a:endParaRPr lang="en-US" dirty="0">
              <a:cs typeface="+mj-cs"/>
            </a:endParaRPr>
          </a:p>
          <a:p>
            <a:pPr marL="514350" lvl="0" indent="-514350" algn="thaiDist">
              <a:buFont typeface="+mj-lt"/>
              <a:buAutoNum type="arabicPeriod"/>
            </a:pPr>
            <a:r>
              <a:rPr lang="en-US" dirty="0">
                <a:cs typeface="+mj-cs"/>
              </a:rPr>
              <a:t>Debit Slip </a:t>
            </a:r>
            <a:r>
              <a:rPr lang="th-TH" dirty="0">
                <a:cs typeface="+mj-cs"/>
              </a:rPr>
              <a:t>คือ สลิปที่แสดงรายการจ่ายเงินของธนาคาร (ใบถอนเงินทุกกรณี)</a:t>
            </a:r>
            <a:endParaRPr lang="en-US" dirty="0">
              <a:cs typeface="+mj-cs"/>
            </a:endParaRPr>
          </a:p>
          <a:p>
            <a:pPr marL="514350" lvl="0" indent="-514350" algn="thaiDist">
              <a:buFont typeface="+mj-lt"/>
              <a:buAutoNum type="arabicPeriod"/>
            </a:pPr>
            <a:r>
              <a:rPr lang="en-US" dirty="0">
                <a:cs typeface="+mj-cs"/>
              </a:rPr>
              <a:t>Credit Slip </a:t>
            </a:r>
            <a:r>
              <a:rPr lang="th-TH" dirty="0">
                <a:cs typeface="+mj-cs"/>
              </a:rPr>
              <a:t>คือ สลิปที่แสดงรายการรับเงินของธนาคาร (ใบนำฝากทุกประเภท)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3593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1 ระบบการบัญชี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ธนาคาร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376923" y="1909276"/>
            <a:ext cx="84969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/>
              <a:t>ประเภทของสลิป</a:t>
            </a:r>
            <a:endParaRPr lang="en-US" sz="18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th-TH" dirty="0"/>
              <a:t>สลิปเงินสด</a:t>
            </a:r>
            <a:r>
              <a:rPr lang="en-US" dirty="0"/>
              <a:t> (Cash Slip) </a:t>
            </a:r>
            <a:r>
              <a:rPr lang="th-TH" dirty="0"/>
              <a:t>เป็นสลิปแสดงรายการจ่ายเป็นเงินสด เป็นสลิปขาเดียวไม่มีคู่ขา แบ่งเป็น</a:t>
            </a:r>
            <a:endParaRPr lang="en-US" sz="1800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Cash Debit Slip </a:t>
            </a:r>
            <a:r>
              <a:rPr lang="th-TH" dirty="0"/>
              <a:t>คือ สลิปที่เป็นการจ่ายเงินของธนาคาร</a:t>
            </a:r>
            <a:endParaRPr lang="en-US" sz="1800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Cash Credit Slip </a:t>
            </a:r>
            <a:r>
              <a:rPr lang="th-TH" dirty="0"/>
              <a:t>คือ สลิปที่แสดงรายการรับเงินของธนาคารที่เป็นเงินสด</a:t>
            </a:r>
            <a:endParaRPr lang="en-US" sz="18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th-TH" dirty="0"/>
              <a:t>สลิปเงินโอน </a:t>
            </a:r>
            <a:r>
              <a:rPr lang="en-US" dirty="0"/>
              <a:t>(Transfer Slip) </a:t>
            </a:r>
            <a:r>
              <a:rPr lang="th-TH" dirty="0"/>
              <a:t>เป็นสลิปที่ไม่เกี่ยวกับเงินสด ใช้เป็นหลักฐานในการบันทึกเกี่ยวกับการโอน เป็นสลิปที่มีคู่ขา ถ้าเป็นการโอนภายในธนาคารเรียกว่า </a:t>
            </a:r>
            <a:r>
              <a:rPr lang="en-US" dirty="0"/>
              <a:t>Transfer Slip </a:t>
            </a:r>
            <a:r>
              <a:rPr lang="th-TH" dirty="0"/>
              <a:t>ใช้ตัวย่อ </a:t>
            </a:r>
            <a:r>
              <a:rPr lang="en-US" dirty="0"/>
              <a:t>TR </a:t>
            </a:r>
            <a:r>
              <a:rPr lang="th-TH" dirty="0"/>
              <a:t>แต่ถ้าเป็นการโอนระหว่างธนาคารเรียกว่า </a:t>
            </a:r>
            <a:r>
              <a:rPr lang="en-US" dirty="0"/>
              <a:t>Clearing </a:t>
            </a:r>
            <a:r>
              <a:rPr lang="th-TH" dirty="0"/>
              <a:t>ใช้ตัวย่อ </a:t>
            </a:r>
            <a:r>
              <a:rPr lang="en-US" dirty="0"/>
              <a:t>CL</a:t>
            </a:r>
            <a:endParaRPr lang="en-US" sz="1800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Transfer Debit Slip </a:t>
            </a:r>
            <a:r>
              <a:rPr lang="th-TH" dirty="0"/>
              <a:t>เป็นสลิปเกี่ยวกับการโอนจ่าย</a:t>
            </a:r>
            <a:endParaRPr lang="en-US" sz="1800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Transfer Credit Slip </a:t>
            </a:r>
            <a:r>
              <a:rPr lang="th-TH" dirty="0"/>
              <a:t>เป็นสลิปเกี่ยวกับการโอนรับ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036179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1 ระบบการบัญชี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ธนาคาร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376923" y="2268155"/>
            <a:ext cx="84969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/>
              <a:t>สลิปสรุปยอด </a:t>
            </a:r>
            <a:r>
              <a:rPr lang="en-US" b="1" dirty="0"/>
              <a:t>Master Slip</a:t>
            </a:r>
            <a:r>
              <a:rPr lang="en-US" dirty="0"/>
              <a:t> </a:t>
            </a:r>
            <a:r>
              <a:rPr lang="th-TH" dirty="0"/>
              <a:t>คือ สลิปที่ใช้ควบคุมจำนวนสลิป และจำนวนเงินที่แสดงไว้ในสลิปย่อยแต่ละประเภท มีดังนี้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Cash Debit Master Slip </a:t>
            </a:r>
            <a:r>
              <a:rPr lang="th-TH" dirty="0"/>
              <a:t>ใช้ปะหน้า </a:t>
            </a:r>
            <a:r>
              <a:rPr lang="en-US" dirty="0"/>
              <a:t>Cash Debit Slip </a:t>
            </a:r>
            <a:r>
              <a:rPr lang="th-TH" dirty="0"/>
              <a:t>เพื่อนำไปบันทึกรายการในบัญชีแยกประเภททั่วไปด้านเดบิต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Cash Credit Master Slip </a:t>
            </a:r>
            <a:r>
              <a:rPr lang="th-TH" dirty="0"/>
              <a:t>ใช้ปะหน้า </a:t>
            </a:r>
            <a:r>
              <a:rPr lang="en-US" dirty="0"/>
              <a:t>Cash Credit Slip </a:t>
            </a:r>
            <a:r>
              <a:rPr lang="th-TH" dirty="0"/>
              <a:t>เพื่อนำไปบันทึกรายการในบัญชีแยกประเภททั่วไปด้านเครดิต</a:t>
            </a:r>
            <a:endParaRPr lang="en-US" dirty="0"/>
          </a:p>
          <a:p>
            <a:pPr marL="514350" lvl="0" indent="-514350" algn="thaiDist">
              <a:buFont typeface="+mj-lt"/>
              <a:buAutoNum type="arabicPeriod"/>
            </a:pPr>
            <a:r>
              <a:rPr lang="en-US" dirty="0"/>
              <a:t>Transfer Cash Debit Master Slip </a:t>
            </a:r>
            <a:r>
              <a:rPr lang="th-TH" dirty="0"/>
              <a:t>ใช้ปะหน้า </a:t>
            </a:r>
            <a:r>
              <a:rPr lang="en-US" dirty="0"/>
              <a:t>Transfer Debit Slip </a:t>
            </a:r>
            <a:r>
              <a:rPr lang="th-TH" dirty="0"/>
              <a:t>เพื่อนำไปบันทึกรายการในบัญชีแยกประเภททั่วไปด้านเดบิต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Transfer Cash Credit Master Slip </a:t>
            </a:r>
            <a:r>
              <a:rPr lang="th-TH" dirty="0"/>
              <a:t>ใช้ปะหน้า </a:t>
            </a:r>
            <a:r>
              <a:rPr lang="en-US" dirty="0"/>
              <a:t>Transfer Credit Slip </a:t>
            </a:r>
            <a:r>
              <a:rPr lang="th-TH" dirty="0"/>
              <a:t>เพื่อนำไปบันทึกรายการในบัญชีแยกประเภททั่วไปด้านเครดิต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7995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1 ระบบการบัญชี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ธนาคาร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376923" y="1844824"/>
            <a:ext cx="84969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/>
              <a:t>สมุดบัญชีคุมการรับจ่ายในบัญชีต่างๆ ประจำวัน</a:t>
            </a:r>
            <a:endParaRPr lang="en-US" dirty="0"/>
          </a:p>
          <a:p>
            <a:r>
              <a:rPr lang="th-TH" dirty="0"/>
              <a:t>สมุดบัญชีคุมเงินสด </a:t>
            </a:r>
            <a:r>
              <a:rPr lang="en-US" dirty="0"/>
              <a:t>(General Cash Book)</a:t>
            </a:r>
          </a:p>
          <a:p>
            <a:pPr marL="514350" lvl="0" indent="-514350">
              <a:buFont typeface="+mj-lt"/>
              <a:buAutoNum type="arabicPeriod"/>
            </a:pPr>
            <a:r>
              <a:rPr lang="th-TH" dirty="0"/>
              <a:t>แบบที่มีช่องจำนวนเงินช่องเดียว แสดงจำนวนเงินแต่ละด้าน ทั้งด้านเดบิต และด้านเครดิตของบัญชีหนึ่ง โดยเก็บยอดจากสลิปสรุปยอด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th-TH" dirty="0"/>
              <a:t>แบบที่มีข่องจำนวนเงินทั้งด้านเดบิต และด้านเครดิต แยกเป็น 3 ช่อง คือ ช่อง </a:t>
            </a:r>
            <a:r>
              <a:rPr lang="en-US" dirty="0"/>
              <a:t>Cash, Transfer </a:t>
            </a:r>
            <a:r>
              <a:rPr lang="th-TH" dirty="0"/>
              <a:t>และ </a:t>
            </a:r>
            <a:r>
              <a:rPr lang="en-US" dirty="0"/>
              <a:t>Total </a:t>
            </a:r>
            <a:r>
              <a:rPr lang="th-TH" dirty="0"/>
              <a:t>จะเก็บยอดจากสลิปสรุปยอดด้านเดบิตและด้านเครดิต ลงในช่อง </a:t>
            </a:r>
            <a:r>
              <a:rPr lang="en-US" dirty="0"/>
              <a:t>Cash </a:t>
            </a:r>
            <a:r>
              <a:rPr lang="th-TH" dirty="0"/>
              <a:t>และสลิปสรุปยอดเดบิต และด้านเครดิตเงินโอนลงในช่อง </a:t>
            </a:r>
            <a:r>
              <a:rPr lang="en-US" dirty="0"/>
              <a:t>Transfer </a:t>
            </a:r>
            <a:r>
              <a:rPr lang="th-TH" dirty="0"/>
              <a:t>(รายการ </a:t>
            </a:r>
            <a:r>
              <a:rPr lang="en-US" dirty="0"/>
              <a:t>Clearing </a:t>
            </a:r>
            <a:r>
              <a:rPr lang="th-TH" dirty="0"/>
              <a:t>และ </a:t>
            </a:r>
            <a:r>
              <a:rPr lang="en-US" dirty="0"/>
              <a:t>Transfer)</a:t>
            </a:r>
          </a:p>
          <a:p>
            <a:pPr marL="514350" lvl="0" indent="-514350">
              <a:buFont typeface="+mj-lt"/>
              <a:buAutoNum type="arabicPeriod"/>
            </a:pPr>
            <a:r>
              <a:rPr lang="th-TH" dirty="0"/>
              <a:t>แบบที่มีช่องจำนวนเงินทั้งด้านเดบิตและด้านเครดิต แยกเป็น </a:t>
            </a:r>
            <a:r>
              <a:rPr lang="en-US" dirty="0"/>
              <a:t>4</a:t>
            </a:r>
            <a:r>
              <a:rPr lang="th-TH" dirty="0"/>
              <a:t> ช่อง คือ ช่อง </a:t>
            </a:r>
            <a:r>
              <a:rPr lang="en-US" dirty="0"/>
              <a:t>Cash</a:t>
            </a:r>
            <a:r>
              <a:rPr lang="th-TH" dirty="0"/>
              <a:t>, </a:t>
            </a:r>
            <a:r>
              <a:rPr lang="en-US" dirty="0"/>
              <a:t>Transfer, Clearing </a:t>
            </a:r>
            <a:r>
              <a:rPr lang="th-TH" dirty="0"/>
              <a:t>และ </a:t>
            </a:r>
            <a:r>
              <a:rPr lang="en-US" dirty="0"/>
              <a:t>Total</a:t>
            </a:r>
          </a:p>
        </p:txBody>
      </p:sp>
    </p:spTree>
    <p:extLst>
      <p:ext uri="{BB962C8B-B14F-4D97-AF65-F5344CB8AC3E}">
        <p14:creationId xmlns:p14="http://schemas.microsoft.com/office/powerpoint/2010/main" xmlns="" val="73346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การรับฝาก - ถอนเงิน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376923" y="2636912"/>
            <a:ext cx="84969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/>
              <a:t>ประเภทของเงินฝาก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th-TH" dirty="0"/>
              <a:t>เงินฝากกระแสรายวัน </a:t>
            </a:r>
            <a:r>
              <a:rPr lang="en-US" dirty="0"/>
              <a:t>Current Account</a:t>
            </a:r>
            <a:r>
              <a:rPr lang="th-TH" dirty="0"/>
              <a:t> ไม่มีดอกเบี้ย ให้ความสะดวกแก่ลูกค้า ไม่มีสมุดคู่ฝาก ถอนโดยใช้เช็คเท่านั้น </a:t>
            </a:r>
            <a:endParaRPr lang="th-TH" dirty="0" smtClean="0"/>
          </a:p>
          <a:p>
            <a:pPr marL="514350" lvl="0" indent="-514350">
              <a:buFont typeface="+mj-lt"/>
              <a:buAutoNum type="arabicPeriod"/>
            </a:pPr>
            <a:r>
              <a:rPr lang="th-TH" dirty="0" smtClean="0"/>
              <a:t>เงิน</a:t>
            </a:r>
            <a:r>
              <a:rPr lang="th-TH" dirty="0"/>
              <a:t>ฝากออมทรัพย์ </a:t>
            </a:r>
            <a:r>
              <a:rPr lang="en-US" dirty="0"/>
              <a:t>Saving Account </a:t>
            </a:r>
            <a:r>
              <a:rPr lang="th-TH" dirty="0"/>
              <a:t>จ่ายคืนเมื่อทวงถาม มีดอกเบี้ย มีสมุดคู่ฝาก คิดดอกเบี้ยให้ทุก 6 เดือน ได้รับยกเว้นภาษี ฝากถอนเมื่อไหร่ก้อได้ </a:t>
            </a:r>
            <a:endParaRPr lang="th-TH" dirty="0" smtClean="0"/>
          </a:p>
          <a:p>
            <a:pPr marL="514350" lvl="0" indent="-514350">
              <a:buFont typeface="+mj-lt"/>
              <a:buAutoNum type="arabicPeriod"/>
            </a:pPr>
            <a:r>
              <a:rPr lang="th-TH" dirty="0" smtClean="0"/>
              <a:t>เงิน</a:t>
            </a:r>
            <a:r>
              <a:rPr lang="th-TH" dirty="0"/>
              <a:t>ฝากประจำ </a:t>
            </a:r>
            <a:r>
              <a:rPr lang="en-US" dirty="0"/>
              <a:t>Fixed Account </a:t>
            </a:r>
            <a:r>
              <a:rPr lang="th-TH" dirty="0"/>
              <a:t>เป็นเงินฝากที่ต้องจ่ายคืนเมื่อถึงกำหนดเวลา มีดอกเบี้ยแต่จะถูกหักภาษีไว้ ณ ที่จ่าย 10</a:t>
            </a:r>
            <a:r>
              <a:rPr lang="en-US" dirty="0" smtClean="0"/>
              <a:t>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88283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260</TotalTime>
  <Words>2578</Words>
  <Application>Microsoft Office PowerPoint</Application>
  <PresentationFormat>On-screen Show (4:3)</PresentationFormat>
  <Paragraphs>190</Paragraphs>
  <Slides>32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Waveform</vt:lpstr>
      <vt:lpstr>การบัญชีเฉพาะกิจการ  Specialized Accounting (41 4314)</vt:lpstr>
      <vt:lpstr>การบัญชีธนาคาร</vt:lpstr>
      <vt:lpstr>บทที่ 1 ระบบการบัญชีธนาคาร</vt:lpstr>
      <vt:lpstr>บทที่ 1 ระบบการบัญชีธนาคาร</vt:lpstr>
      <vt:lpstr>บทที่ 1 ระบบการบัญชีธนาคาร</vt:lpstr>
      <vt:lpstr>บทที่ 1 ระบบการบัญชีธนาคาร</vt:lpstr>
      <vt:lpstr>บทที่ 1 ระบบการบัญชีธนาคาร</vt:lpstr>
      <vt:lpstr>บทที่ 1 ระบบการบัญชีธนาคาร</vt:lpstr>
      <vt:lpstr>บทที่ 2 การรับฝาก - ถอนเงิน</vt:lpstr>
      <vt:lpstr>บทที่ 3 การให้กู้ยืม</vt:lpstr>
      <vt:lpstr>บทที่ 3 การให้กู้ยืม</vt:lpstr>
      <vt:lpstr>บทที่ 3 การให้กู้ยืม</vt:lpstr>
      <vt:lpstr>บทที่ 3 การให้กู้ยืม</vt:lpstr>
      <vt:lpstr>บทที่ 4 สำนักหักบัญชี Clearing House</vt:lpstr>
      <vt:lpstr>บทที่ 4 สำนักหักบัญชี (Clearing House)</vt:lpstr>
      <vt:lpstr>บทที่ 5 การโอนเงิน (Inland Remittance)</vt:lpstr>
      <vt:lpstr>บทที่ 6 การจัดเก็บเงินตามตราสาร (Bills for Collection)</vt:lpstr>
      <vt:lpstr>บทที่ 6 การจัดเก็บเงินตามตราสาร (Bills for Collection)</vt:lpstr>
      <vt:lpstr>บทที่ 7 การลงทุนในหลักทรัพย์</vt:lpstr>
      <vt:lpstr>บทที่ 7 การลงทุนในหลักทรัพย์</vt:lpstr>
      <vt:lpstr>บทที่ 7 การลงทุนในหลักทรัพย์</vt:lpstr>
      <vt:lpstr>บทที่ 7 การลงทุนในหลักทรัพย์</vt:lpstr>
      <vt:lpstr>บทที่ 8 การบัญชีสำนักงานใหญ่และสาขา</vt:lpstr>
      <vt:lpstr>บทที่ 9 การรับรองและการค้ำประกันให้ลูกค้า</vt:lpstr>
      <vt:lpstr>บทที่ 9 การรับรองและการค้ำประกันให้ลูกค้า</vt:lpstr>
      <vt:lpstr>บทที่ 10 แหล่งเงินทุนของธนาคาร</vt:lpstr>
      <vt:lpstr>บทที่ 10 แหล่งเงินทุนของธนาคาร</vt:lpstr>
      <vt:lpstr>บทที่ 10 แหล่งเงินทุนของธนาคาร</vt:lpstr>
      <vt:lpstr>บทที่ 11 ธรกิจธนาคารด้านต่างประเทศ</vt:lpstr>
      <vt:lpstr>บทที่ 11 ธรกิจธนาคารด้านต่างประเทศ</vt:lpstr>
      <vt:lpstr>บทที่ 11 ธรกิจธนาคารด้านต่างประเทศ</vt:lpstr>
      <vt:lpstr>จบการนำเสนอ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การบัญชีเฉพาะกิจการ  Specialized Accounting (41 4314)</dc:title>
  <dc:creator>RUTJIRAT</dc:creator>
  <cp:lastModifiedBy>Tuo</cp:lastModifiedBy>
  <cp:revision>11</cp:revision>
  <dcterms:created xsi:type="dcterms:W3CDTF">2012-06-30T07:48:31Z</dcterms:created>
  <dcterms:modified xsi:type="dcterms:W3CDTF">2012-11-04T14:05:25Z</dcterms:modified>
</cp:coreProperties>
</file>